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FFCCFF"/>
    <a:srgbClr val="D3DFED"/>
    <a:srgbClr val="CDE1E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834" autoAdjust="0"/>
  </p:normalViewPr>
  <p:slideViewPr>
    <p:cSldViewPr snapToGrid="0">
      <p:cViewPr>
        <p:scale>
          <a:sx n="100" d="100"/>
          <a:sy n="100" d="100"/>
        </p:scale>
        <p:origin x="1084" y="-1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64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2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43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59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56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65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4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10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87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87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2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CEAD-56AA-4A5C-B928-4BEF317B9D88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95C8-B01A-437F-BF69-9D68D9C37B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2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jpeg"/><Relationship Id="rId26" Type="http://schemas.openxmlformats.org/officeDocument/2006/relationships/image" Target="../media/image20.png"/><Relationship Id="rId3" Type="http://schemas.microsoft.com/office/2007/relationships/hdphoto" Target="../media/hdphoto2.wdp"/><Relationship Id="rId21" Type="http://schemas.openxmlformats.org/officeDocument/2006/relationships/image" Target="../media/image17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5" Type="http://schemas.openxmlformats.org/officeDocument/2006/relationships/image" Target="../media/image3.jp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image" Target="../media/image19.jpe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microsoft.com/office/2007/relationships/hdphoto" Target="../media/hdphoto8.wdp"/><Relationship Id="rId10" Type="http://schemas.openxmlformats.org/officeDocument/2006/relationships/image" Target="../media/image9.png"/><Relationship Id="rId19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18.png"/><Relationship Id="rId27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002060"/>
            </a:gs>
            <a:gs pos="5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F3C8678-13D2-4BF0-8381-24174ECDC242}"/>
              </a:ext>
            </a:extLst>
          </p:cNvPr>
          <p:cNvPicPr/>
          <p:nvPr/>
        </p:nvPicPr>
        <p:blipFill rotWithShape="1">
          <a:blip r:embed="rId2" cstate="print"/>
          <a:srcRect t="40286" r="52491" b="5256"/>
          <a:stretch/>
        </p:blipFill>
        <p:spPr>
          <a:xfrm>
            <a:off x="277254" y="3523260"/>
            <a:ext cx="1342658" cy="91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E8694DE-874E-4977-B151-3AF35712341B}"/>
              </a:ext>
            </a:extLst>
          </p:cNvPr>
          <p:cNvPicPr/>
          <p:nvPr/>
        </p:nvPicPr>
        <p:blipFill rotWithShape="1">
          <a:blip r:embed="rId2" cstate="print"/>
          <a:srcRect l="5755" t="-371" r="50000" b="58872"/>
          <a:stretch/>
        </p:blipFill>
        <p:spPr>
          <a:xfrm>
            <a:off x="209234" y="2591796"/>
            <a:ext cx="1358900" cy="88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8B61F5-225F-4F4C-B894-21EEF2ECF3AB}"/>
              </a:ext>
            </a:extLst>
          </p:cNvPr>
          <p:cNvPicPr/>
          <p:nvPr/>
        </p:nvPicPr>
        <p:blipFill rotWithShape="1">
          <a:blip r:embed="rId2" cstate="print"/>
          <a:srcRect l="48821" b="57516"/>
          <a:stretch/>
        </p:blipFill>
        <p:spPr>
          <a:xfrm>
            <a:off x="255862" y="1608978"/>
            <a:ext cx="1347431" cy="88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EA9DE7-2B7B-4A17-9435-B9003094364A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758" y="1264727"/>
            <a:ext cx="4621784" cy="307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40A384E5-5279-4E15-A3C0-62D5E0747B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58" y="964489"/>
            <a:ext cx="6055342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14"/>
              </a:avLst>
            </a:prstTxWarp>
          </a:bodyPr>
          <a:lstStyle/>
          <a:p>
            <a:pPr algn="ctr" rtl="0">
              <a:buNone/>
            </a:pPr>
            <a:r>
              <a:rPr lang="ja-JP" altLang="en-US" sz="40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小樽で老舗のケーキ屋さんパールマリーブ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0BCE1316-BF0E-4157-88F4-905D95C44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35893"/>
              </p:ext>
            </p:extLst>
          </p:nvPr>
        </p:nvGraphicFramePr>
        <p:xfrm>
          <a:off x="277254" y="4413711"/>
          <a:ext cx="6250545" cy="1118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961">
                  <a:extLst>
                    <a:ext uri="{9D8B030D-6E8A-4147-A177-3AD203B41FA5}">
                      <a16:colId xmlns:a16="http://schemas.microsoft.com/office/drawing/2014/main" val="2765935210"/>
                    </a:ext>
                  </a:extLst>
                </a:gridCol>
                <a:gridCol w="1408287">
                  <a:extLst>
                    <a:ext uri="{9D8B030D-6E8A-4147-A177-3AD203B41FA5}">
                      <a16:colId xmlns:a16="http://schemas.microsoft.com/office/drawing/2014/main" val="1054560943"/>
                    </a:ext>
                  </a:extLst>
                </a:gridCol>
                <a:gridCol w="1408993">
                  <a:extLst>
                    <a:ext uri="{9D8B030D-6E8A-4147-A177-3AD203B41FA5}">
                      <a16:colId xmlns:a16="http://schemas.microsoft.com/office/drawing/2014/main" val="768581758"/>
                    </a:ext>
                  </a:extLst>
                </a:gridCol>
                <a:gridCol w="1263357">
                  <a:extLst>
                    <a:ext uri="{9D8B030D-6E8A-4147-A177-3AD203B41FA5}">
                      <a16:colId xmlns:a16="http://schemas.microsoft.com/office/drawing/2014/main" val="3837025646"/>
                    </a:ext>
                  </a:extLst>
                </a:gridCol>
                <a:gridCol w="1302947">
                  <a:extLst>
                    <a:ext uri="{9D8B030D-6E8A-4147-A177-3AD203B41FA5}">
                      <a16:colId xmlns:a16="http://schemas.microsoft.com/office/drawing/2014/main" val="12028701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>
                          <a:effectLst/>
                        </a:rPr>
                        <a:t>生デコ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</a:rPr>
                        <a:t>生チョコ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</a:rPr>
                        <a:t>バター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>
                          <a:effectLst/>
                        </a:rPr>
                        <a:t>チョコ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420896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>
                          <a:effectLst/>
                        </a:rPr>
                        <a:t>１５㎝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¥4,320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4,644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3,672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400" dirty="0">
                          <a:effectLst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3,672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03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000">
                          <a:effectLst/>
                        </a:rPr>
                        <a:t>１８㎝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4860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400" dirty="0">
                          <a:effectLst/>
                          <a:latin typeface="Cambria" panose="02040503050406030204" pitchFamily="18" charset="0"/>
                          <a:ea typeface="+mn-ea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5,616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4,104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4,104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196080"/>
                  </a:ext>
                </a:extLst>
              </a:tr>
              <a:tr h="8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>
                          <a:effectLst/>
                        </a:rPr>
                        <a:t>２１㎝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6,372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400" dirty="0">
                          <a:effectLst/>
                        </a:rPr>
                        <a:t>￥</a:t>
                      </a:r>
                      <a:r>
                        <a:rPr lang="en-US" altLang="ja-JP" sz="1400" dirty="0">
                          <a:effectLst/>
                        </a:rPr>
                        <a:t>7,128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400" dirty="0">
                          <a:effectLst/>
                          <a:latin typeface="Cambria" panose="020405030504060302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5,616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5,616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4952107"/>
                  </a:ext>
                </a:extLst>
              </a:tr>
              <a:tr h="75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</a:rPr>
                        <a:t>２４㎝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400" dirty="0">
                          <a:effectLst/>
                          <a:latin typeface="Cambria" panose="020405030504060302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9,288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  <a:latin typeface="Cambria" panose="020405030504060302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10,152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400" dirty="0">
                          <a:effectLst/>
                          <a:latin typeface="Cambria" panose="020405030504060302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7,668</a:t>
                      </a:r>
                      <a:endParaRPr lang="ja-JP" sz="14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  <a:latin typeface="Cambria" panose="02040503050406030204" pitchFamily="18" charset="0"/>
                        </a:rPr>
                        <a:t>￥</a:t>
                      </a:r>
                      <a:r>
                        <a:rPr lang="en-US" altLang="ja-JP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7,668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438587"/>
                  </a:ext>
                </a:extLst>
              </a:tr>
            </a:tbl>
          </a:graphicData>
        </a:graphic>
      </p:graphicFrame>
      <p:sp>
        <p:nvSpPr>
          <p:cNvPr id="11" name="WordArt 3">
            <a:extLst>
              <a:ext uri="{FF2B5EF4-FFF2-40B4-BE49-F238E27FC236}">
                <a16:creationId xmlns:a16="http://schemas.microsoft.com/office/drawing/2014/main" id="{60A52F39-6D65-432E-B96A-FBA2E9F7AB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4434" y="259422"/>
            <a:ext cx="6261095" cy="528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40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 rtl="0">
              <a:buNone/>
            </a:pPr>
            <a:r>
              <a:rPr lang="en-US" altLang="ja-JP" sz="3600" kern="10" spc="0" dirty="0" err="1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Christmascake</a:t>
            </a:r>
            <a:endParaRPr lang="ja-JP" altLang="en-US" sz="3600" kern="10" spc="0" dirty="0">
              <a:ln w="9525">
                <a:round/>
                <a:headEnd/>
                <a:tailEnd/>
              </a:ln>
              <a:solidFill>
                <a:schemeClr val="bg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00764D-0FFF-4E81-9BFA-245856567869}"/>
              </a:ext>
            </a:extLst>
          </p:cNvPr>
          <p:cNvSpPr txBox="1"/>
          <p:nvPr/>
        </p:nvSpPr>
        <p:spPr>
          <a:xfrm>
            <a:off x="2442545" y="3678950"/>
            <a:ext cx="3532233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ja-JP" sz="12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イチゴたっぷりの生クリームデコレーション</a:t>
            </a:r>
            <a:endParaRPr lang="ja-JP" altLang="ja-JP" sz="1200" dirty="0">
              <a:solidFill>
                <a:srgbClr val="C00000"/>
              </a:solidFill>
              <a:effectLst/>
              <a:latin typeface="Cambria" panose="020405030504060302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C027CC-12A8-4B60-81A6-67B908188B2D}"/>
              </a:ext>
            </a:extLst>
          </p:cNvPr>
          <p:cNvSpPr txBox="1"/>
          <p:nvPr/>
        </p:nvSpPr>
        <p:spPr>
          <a:xfrm>
            <a:off x="140940" y="3413822"/>
            <a:ext cx="1462354" cy="268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ja-JP" sz="11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こだわり生チョコ</a:t>
            </a:r>
            <a:endParaRPr lang="ja-JP" altLang="ja-JP" sz="1050" dirty="0">
              <a:solidFill>
                <a:schemeClr val="bg1"/>
              </a:solidFill>
              <a:effectLst/>
              <a:latin typeface="Cambria" panose="020405030504060302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F033CD-3390-49E8-A9BF-D060F4CC7AB7}"/>
              </a:ext>
            </a:extLst>
          </p:cNvPr>
          <p:cNvSpPr txBox="1"/>
          <p:nvPr/>
        </p:nvSpPr>
        <p:spPr>
          <a:xfrm>
            <a:off x="9276" y="2445855"/>
            <a:ext cx="2063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懐かしバタークリーム</a:t>
            </a:r>
            <a:endParaRPr lang="ja-JP" altLang="ja-JP" sz="1200" dirty="0">
              <a:solidFill>
                <a:schemeClr val="bg1"/>
              </a:solidFill>
              <a:effectLst/>
              <a:latin typeface="Cambria" panose="020405030504060302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392A76-9949-47F1-B225-559C77598AD5}"/>
              </a:ext>
            </a:extLst>
          </p:cNvPr>
          <p:cNvSpPr txBox="1"/>
          <p:nvPr/>
        </p:nvSpPr>
        <p:spPr>
          <a:xfrm>
            <a:off x="146627" y="1420495"/>
            <a:ext cx="1733550" cy="2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ja-JP" sz="11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スタンダードチョコ</a:t>
            </a:r>
            <a:endParaRPr lang="ja-JP" altLang="ja-JP" sz="1100" dirty="0">
              <a:solidFill>
                <a:schemeClr val="bg1"/>
              </a:solidFill>
              <a:effectLst/>
              <a:latin typeface="Cambria" panose="02040503050406030204" pitchFamily="18" charset="0"/>
              <a:ea typeface="HG明朝B" panose="02020809000000000000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83598C0F-3B9B-48A4-9CCB-3824407B1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62047"/>
              </p:ext>
            </p:extLst>
          </p:nvPr>
        </p:nvGraphicFramePr>
        <p:xfrm>
          <a:off x="102237" y="6560308"/>
          <a:ext cx="6675131" cy="2337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5131">
                  <a:extLst>
                    <a:ext uri="{9D8B030D-6E8A-4147-A177-3AD203B41FA5}">
                      <a16:colId xmlns:a16="http://schemas.microsoft.com/office/drawing/2014/main" val="105584385"/>
                    </a:ext>
                  </a:extLst>
                </a:gridCol>
              </a:tblGrid>
              <a:tr h="795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</a:rPr>
                        <a:t>　　当店受け取り</a:t>
                      </a:r>
                      <a:r>
                        <a:rPr lang="ja-JP" sz="1100" dirty="0">
                          <a:effectLst/>
                        </a:rPr>
                        <a:t>　</a:t>
                      </a:r>
                      <a:r>
                        <a:rPr lang="en-US" sz="1100" dirty="0">
                          <a:effectLst/>
                        </a:rPr>
                        <a:t>or </a:t>
                      </a:r>
                      <a:r>
                        <a:rPr lang="ja-JP" altLang="en-US" sz="1100" dirty="0">
                          <a:effectLst/>
                        </a:rPr>
                        <a:t>　自宅</a:t>
                      </a:r>
                      <a:r>
                        <a:rPr lang="ja-JP" sz="1200" dirty="0">
                          <a:effectLst/>
                        </a:rPr>
                        <a:t>配達　　</a:t>
                      </a: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ja-JP" sz="1200" dirty="0">
                          <a:effectLst/>
                        </a:rPr>
                        <a:t>　</a:t>
                      </a:r>
                      <a:r>
                        <a:rPr lang="ja-JP" altLang="en-US" sz="1200" dirty="0">
                          <a:effectLst/>
                        </a:rPr>
                        <a:t>　　</a:t>
                      </a:r>
                      <a:r>
                        <a:rPr lang="ja-JP" altLang="ja-JP" sz="1800" u="sng" dirty="0">
                          <a:effectLst/>
                        </a:rPr>
                        <a:t>前払い</a:t>
                      </a:r>
                      <a:r>
                        <a:rPr lang="ja-JP" altLang="en-US" sz="1800" u="sng" dirty="0">
                          <a:effectLst/>
                        </a:rPr>
                        <a:t>　　　　　　　　　　円　</a:t>
                      </a:r>
                      <a:r>
                        <a:rPr lang="ja-JP" altLang="en-US" sz="1200" u="sng" dirty="0">
                          <a:effectLst/>
                        </a:rPr>
                        <a:t>　　　　　　　</a:t>
                      </a:r>
                      <a:r>
                        <a:rPr lang="ja-JP" altLang="en-US" sz="1200" dirty="0">
                          <a:effectLst/>
                        </a:rPr>
                        <a:t>　　　　　　　　　　　</a:t>
                      </a:r>
                      <a:endParaRPr lang="en-US" altLang="ja-JP" sz="1200" b="1" u="none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200" b="1" u="none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　　　　　　　　　　　　　　　</a:t>
                      </a:r>
                      <a:r>
                        <a:rPr lang="ja-JP" altLang="en-US" sz="1200" dirty="0">
                          <a:effectLst/>
                        </a:rPr>
                        <a:t>月　　日</a:t>
                      </a:r>
                      <a:r>
                        <a:rPr lang="ja-JP" altLang="en-US" sz="1200" b="1" u="none" dirty="0">
                          <a:effectLst/>
                          <a:latin typeface="Cambria" panose="02040503050406030204" pitchFamily="18" charset="0"/>
                          <a:ea typeface="HG明朝B" panose="02020809000000000000" pitchFamily="17" charset="-128"/>
                          <a:cs typeface="Times New Roman" panose="02020603050405020304" pitchFamily="18" charset="0"/>
                        </a:rPr>
                        <a:t>　　　　　</a:t>
                      </a:r>
                      <a:r>
                        <a:rPr lang="ja-JP" altLang="ja-JP" sz="1100" u="none" dirty="0">
                          <a:effectLst/>
                        </a:rPr>
                        <a:t>　　</a:t>
                      </a:r>
                      <a:r>
                        <a:rPr lang="ja-JP" altLang="ja-JP" sz="1100" dirty="0">
                          <a:effectLst/>
                        </a:rPr>
                        <a:t>領収しました</a:t>
                      </a:r>
                      <a:r>
                        <a:rPr lang="ja-JP" altLang="en-US" sz="1100" dirty="0">
                          <a:effectLst/>
                        </a:rPr>
                        <a:t>　</a:t>
                      </a:r>
                      <a:r>
                        <a:rPr lang="ja-JP" altLang="en-US" sz="1100" b="1" u="none" dirty="0">
                          <a:effectLst/>
                        </a:rPr>
                        <a:t>担当</a:t>
                      </a:r>
                      <a:r>
                        <a:rPr lang="ja-JP" altLang="ja-JP" sz="1100" u="none" dirty="0">
                          <a:effectLst/>
                        </a:rPr>
                        <a:t>　　</a:t>
                      </a:r>
                      <a:r>
                        <a:rPr lang="ja-JP" altLang="en-US" sz="1100" u="none" dirty="0">
                          <a:effectLst/>
                        </a:rPr>
                        <a:t>　　　</a:t>
                      </a:r>
                      <a:endParaRPr lang="ja-JP" sz="1100" b="1" u="none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2997844098"/>
                  </a:ext>
                </a:extLst>
              </a:tr>
              <a:tr h="568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</a:rPr>
                        <a:t>　１２　月　　日（　）　　　</a:t>
                      </a:r>
                      <a:r>
                        <a:rPr lang="ja-JP" altLang="en-US" sz="1100" dirty="0">
                          <a:effectLst/>
                        </a:rPr>
                        <a:t>　</a:t>
                      </a:r>
                      <a:r>
                        <a:rPr lang="ja-JP" sz="1100" dirty="0">
                          <a:effectLst/>
                        </a:rPr>
                        <a:t>時ころ　　　　　　　　　</a:t>
                      </a:r>
                      <a:r>
                        <a:rPr lang="ja-JP" altLang="en-US" sz="1100" dirty="0">
                          <a:effectLst/>
                        </a:rPr>
                        <a:t>　　　</a:t>
                      </a:r>
                      <a:r>
                        <a:rPr lang="ja-JP" sz="1200" dirty="0">
                          <a:effectLst/>
                        </a:rPr>
                        <a:t>㎝　</a:t>
                      </a:r>
                      <a:r>
                        <a:rPr lang="ja-JP" sz="1100" dirty="0">
                          <a:effectLst/>
                        </a:rPr>
                        <a:t>　　　　</a:t>
                      </a:r>
                      <a:r>
                        <a:rPr lang="ja-JP" sz="1200" dirty="0">
                          <a:effectLst/>
                        </a:rPr>
                        <a:t>　</a:t>
                      </a:r>
                      <a:r>
                        <a:rPr lang="ja-JP" sz="1100" dirty="0">
                          <a:effectLst/>
                        </a:rPr>
                        <a:t>当日払い</a:t>
                      </a:r>
                      <a:endParaRPr lang="en-US" altLang="ja-JP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alt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832545026"/>
                  </a:ext>
                </a:extLst>
              </a:tr>
              <a:tr h="97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altLang="en-US" sz="1100" dirty="0">
                          <a:effectLst/>
                        </a:rPr>
                        <a:t>　　当店</a:t>
                      </a:r>
                      <a:r>
                        <a:rPr lang="ja-JP" sz="1100" dirty="0">
                          <a:effectLst/>
                        </a:rPr>
                        <a:t>　</a:t>
                      </a:r>
                      <a:r>
                        <a:rPr lang="en-US" sz="1100" dirty="0">
                          <a:effectLst/>
                        </a:rPr>
                        <a:t>or </a:t>
                      </a:r>
                      <a:r>
                        <a:rPr lang="ja-JP" sz="1200" dirty="0">
                          <a:effectLst/>
                        </a:rPr>
                        <a:t>配達　　商品名　　　　　　　　㎝　　　￥　　　　　未代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ja-JP" sz="1200" dirty="0">
                          <a:effectLst/>
                        </a:rPr>
                        <a:t>済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3054660282"/>
                  </a:ext>
                </a:extLst>
              </a:tr>
            </a:tbl>
          </a:graphicData>
        </a:graphic>
      </p:graphicFrame>
      <p:sp>
        <p:nvSpPr>
          <p:cNvPr id="24" name="Rectangle 5">
            <a:extLst>
              <a:ext uri="{FF2B5EF4-FFF2-40B4-BE49-F238E27FC236}">
                <a16:creationId xmlns:a16="http://schemas.microsoft.com/office/drawing/2014/main" id="{A9C13C7C-2184-4A8A-8C08-8B549D26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1" y="5535688"/>
            <a:ext cx="6391493" cy="100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9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ご予約は</a:t>
            </a:r>
            <a:r>
              <a:rPr kumimoji="0" lang="ja-JP" altLang="ja-JP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１２月２０日</a:t>
            </a:r>
            <a:r>
              <a:rPr kumimoji="0" lang="ja-JP" altLang="ja-JP" sz="11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まで</a:t>
            </a:r>
            <a:r>
              <a:rPr kumimoji="0" lang="ja-JP" altLang="en-US" sz="11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AR丸ゴシック体M" charset="-128"/>
                <a:cs typeface="Times New Roman" panose="02020603050405020304" pitchFamily="18" charset="0"/>
              </a:rPr>
              <a:t>ちょこっとカフェ</a:t>
            </a:r>
            <a:r>
              <a:rPr kumimoji="0" lang="ja-JP" altLang="en-US" sz="11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11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　</a:t>
            </a:r>
            <a:r>
              <a:rPr kumimoji="0" lang="ja-JP" altLang="ja-JP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☏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０１３４</a:t>
            </a:r>
            <a:r>
              <a:rPr lang="en-US" altLang="ja-JP" b="1" dirty="0">
                <a:solidFill>
                  <a:srgbClr val="FF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‐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６１</a:t>
            </a:r>
            <a:r>
              <a:rPr kumimoji="0" lang="en-US" altLang="ja-JP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‐</a:t>
            </a:r>
            <a:r>
              <a:rPr kumimoji="0" lang="ja-JP" altLang="ja-JP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１４２８</a:t>
            </a:r>
            <a:r>
              <a:rPr kumimoji="0" lang="ja-JP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ショートケーキのご予約もできます。（配達の場合は</a:t>
            </a:r>
            <a:r>
              <a:rPr lang="en-US" altLang="ja-JP" sz="1200" b="1" dirty="0"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1100" b="1" dirty="0"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千</a:t>
            </a:r>
            <a:r>
              <a:rPr kumimoji="0" lang="ja-JP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円以上購入から）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9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配達は一軒につき</a:t>
            </a:r>
            <a:r>
              <a:rPr lang="ja-JP" altLang="en-US" sz="1100" b="1" u="sng" dirty="0"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２２０</a:t>
            </a:r>
            <a:r>
              <a:rPr kumimoji="0" lang="ja-JP" altLang="ja-JP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円</a:t>
            </a:r>
            <a:r>
              <a:rPr kumimoji="0" lang="ja-JP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です。（道路事情などにより　指定時間の遅れなどご了承ください）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2E47C4D0-0B17-4B6F-B752-B1571A302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64170"/>
              </p:ext>
            </p:extLst>
          </p:nvPr>
        </p:nvGraphicFramePr>
        <p:xfrm>
          <a:off x="133408" y="8174810"/>
          <a:ext cx="6622357" cy="738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087">
                  <a:extLst>
                    <a:ext uri="{9D8B030D-6E8A-4147-A177-3AD203B41FA5}">
                      <a16:colId xmlns:a16="http://schemas.microsoft.com/office/drawing/2014/main" val="3644231667"/>
                    </a:ext>
                  </a:extLst>
                </a:gridCol>
                <a:gridCol w="1505692">
                  <a:extLst>
                    <a:ext uri="{9D8B030D-6E8A-4147-A177-3AD203B41FA5}">
                      <a16:colId xmlns:a16="http://schemas.microsoft.com/office/drawing/2014/main" val="2639491843"/>
                    </a:ext>
                  </a:extLst>
                </a:gridCol>
                <a:gridCol w="1404464">
                  <a:extLst>
                    <a:ext uri="{9D8B030D-6E8A-4147-A177-3AD203B41FA5}">
                      <a16:colId xmlns:a16="http://schemas.microsoft.com/office/drawing/2014/main" val="1540908092"/>
                    </a:ext>
                  </a:extLst>
                </a:gridCol>
                <a:gridCol w="1405170">
                  <a:extLst>
                    <a:ext uri="{9D8B030D-6E8A-4147-A177-3AD203B41FA5}">
                      <a16:colId xmlns:a16="http://schemas.microsoft.com/office/drawing/2014/main" val="4228507579"/>
                    </a:ext>
                  </a:extLst>
                </a:gridCol>
                <a:gridCol w="1303944">
                  <a:extLst>
                    <a:ext uri="{9D8B030D-6E8A-4147-A177-3AD203B41FA5}">
                      <a16:colId xmlns:a16="http://schemas.microsoft.com/office/drawing/2014/main" val="793113147"/>
                    </a:ext>
                  </a:extLst>
                </a:gridCol>
              </a:tblGrid>
              <a:tr h="27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>
                          <a:effectLst/>
                        </a:rPr>
                        <a:t>ご予約日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</a:rPr>
                        <a:t>　１２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ja-JP" sz="1100" dirty="0">
                          <a:effectLst/>
                        </a:rPr>
                        <a:t>２３（</a:t>
                      </a:r>
                      <a:r>
                        <a:rPr lang="ja-JP" altLang="en-US" sz="1100" dirty="0">
                          <a:effectLst/>
                        </a:rPr>
                        <a:t>木</a:t>
                      </a:r>
                      <a:r>
                        <a:rPr lang="ja-JP" sz="1100" dirty="0">
                          <a:effectLst/>
                        </a:rPr>
                        <a:t>）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</a:rPr>
                        <a:t>１２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ja-JP" sz="1100" dirty="0">
                          <a:effectLst/>
                        </a:rPr>
                        <a:t>２４（</a:t>
                      </a:r>
                      <a:r>
                        <a:rPr lang="ja-JP" altLang="en-US" sz="1100" dirty="0">
                          <a:effectLst/>
                        </a:rPr>
                        <a:t>金</a:t>
                      </a:r>
                      <a:r>
                        <a:rPr lang="ja-JP" sz="1100" dirty="0">
                          <a:effectLst/>
                        </a:rPr>
                        <a:t>）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 dirty="0">
                          <a:effectLst/>
                        </a:rPr>
                        <a:t>１２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ja-JP" sz="1100" dirty="0">
                          <a:effectLst/>
                        </a:rPr>
                        <a:t>２５（</a:t>
                      </a:r>
                      <a:r>
                        <a:rPr lang="ja-JP" altLang="en-US" sz="1100" dirty="0">
                          <a:effectLst/>
                        </a:rPr>
                        <a:t>土</a:t>
                      </a:r>
                      <a:r>
                        <a:rPr lang="ja-JP" sz="1100" dirty="0">
                          <a:effectLst/>
                        </a:rPr>
                        <a:t>）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extLst>
                  <a:ext uri="{0D108BD9-81ED-4DB2-BD59-A6C34878D82A}">
                    <a16:rowId xmlns:a16="http://schemas.microsoft.com/office/drawing/2014/main" val="255132784"/>
                  </a:ext>
                </a:extLst>
              </a:tr>
              <a:tr h="46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100">
                          <a:effectLst/>
                        </a:rPr>
                        <a:t>お時間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ja-JP" sz="110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ja-JP" sz="1100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287" marR="68287" marT="0" marB="0"/>
                </a:tc>
                <a:extLst>
                  <a:ext uri="{0D108BD9-81ED-4DB2-BD59-A6C34878D82A}">
                    <a16:rowId xmlns:a16="http://schemas.microsoft.com/office/drawing/2014/main" val="1653260528"/>
                  </a:ext>
                </a:extLst>
              </a:tr>
            </a:tbl>
          </a:graphicData>
        </a:graphic>
      </p:graphicFrame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88E36012-729A-487F-81BD-221DCF7F3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47748"/>
              </p:ext>
            </p:extLst>
          </p:nvPr>
        </p:nvGraphicFramePr>
        <p:xfrm>
          <a:off x="102237" y="8941511"/>
          <a:ext cx="6675131" cy="83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5131">
                  <a:extLst>
                    <a:ext uri="{9D8B030D-6E8A-4147-A177-3AD203B41FA5}">
                      <a16:colId xmlns:a16="http://schemas.microsoft.com/office/drawing/2014/main" val="3976469261"/>
                    </a:ext>
                  </a:extLst>
                </a:gridCol>
              </a:tblGrid>
              <a:tr h="83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ja-JP" sz="1600" b="1" i="1" dirty="0">
                          <a:effectLst/>
                        </a:rPr>
                        <a:t>ご住所</a:t>
                      </a:r>
                      <a:endParaRPr lang="en-US" altLang="ja-JP" sz="1600" b="1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ja-JP" sz="1600" b="1" i="1" dirty="0">
                        <a:effectLst/>
                        <a:latin typeface="Cambria" panose="02040503050406030204" pitchFamily="18" charset="0"/>
                        <a:ea typeface="HG明朝B" panose="02020809000000000000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337" marR="57337" marT="0" marB="0"/>
                </a:tc>
                <a:extLst>
                  <a:ext uri="{0D108BD9-81ED-4DB2-BD59-A6C34878D82A}">
                    <a16:rowId xmlns:a16="http://schemas.microsoft.com/office/drawing/2014/main" val="4211464838"/>
                  </a:ext>
                </a:extLst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ECC32C3B-85D4-40B2-A487-9DEB71527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" y="9315913"/>
            <a:ext cx="65275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お名前</a:t>
            </a:r>
            <a:r>
              <a:rPr kumimoji="0" lang="ja-JP" altLang="ja-JP" sz="11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HG明朝B" panose="02020809000000000000" pitchFamily="17" charset="-128"/>
                <a:cs typeface="Times New Roman" panose="02020603050405020304" pitchFamily="18" charset="0"/>
              </a:rPr>
              <a:t>　　　　　　　　　　　　　　　　　　　　　　　　お電話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139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BA5E81-90D3-4545-BC44-C6CCC03F77DB}"/>
              </a:ext>
            </a:extLst>
          </p:cNvPr>
          <p:cNvSpPr txBox="1"/>
          <p:nvPr/>
        </p:nvSpPr>
        <p:spPr>
          <a:xfrm>
            <a:off x="5174913" y="4157336"/>
            <a:ext cx="11658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（税込み価格）</a:t>
            </a:r>
          </a:p>
        </p:txBody>
      </p:sp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AB1290A5-BF4F-4BA3-94FC-7D2253B21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77585"/>
              </p:ext>
            </p:extLst>
          </p:nvPr>
        </p:nvGraphicFramePr>
        <p:xfrm>
          <a:off x="80631" y="7772400"/>
          <a:ext cx="6675132" cy="648573"/>
        </p:xfrm>
        <a:graphic>
          <a:graphicData uri="http://schemas.openxmlformats.org/drawingml/2006/table">
            <a:tbl>
              <a:tblPr/>
              <a:tblGrid>
                <a:gridCol w="6675132">
                  <a:extLst>
                    <a:ext uri="{9D8B030D-6E8A-4147-A177-3AD203B41FA5}">
                      <a16:colId xmlns:a16="http://schemas.microsoft.com/office/drawing/2014/main" val="2907808241"/>
                    </a:ext>
                  </a:extLst>
                </a:gridCol>
              </a:tblGrid>
              <a:tr h="64857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mpd="sng">
                      <a:noFill/>
                      <a:prstDash val="sysDash"/>
                    </a:lnL>
                    <a:lnR w="12700" cmpd="sng">
                      <a:noFill/>
                      <a:prstDash val="sysDash"/>
                    </a:lnR>
                    <a:lnT w="12700" cmpd="sng">
                      <a:solidFill>
                        <a:schemeClr val="tx1"/>
                      </a:solidFill>
                      <a:prstDash val="sysDash"/>
                    </a:lnT>
                    <a:lnB w="12700" cmpd="sng">
                      <a:noFill/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86038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F089B875-7FB9-4DAF-9C48-90E5CEB24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33" y="5669138"/>
            <a:ext cx="822167" cy="5984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DD257A-7645-4A1D-97FB-0D65EEF17F5E}"/>
              </a:ext>
            </a:extLst>
          </p:cNvPr>
          <p:cNvSpPr txBox="1"/>
          <p:nvPr/>
        </p:nvSpPr>
        <p:spPr>
          <a:xfrm>
            <a:off x="1221773" y="8410441"/>
            <a:ext cx="1454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１３：３０～１８：００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193FE-6AA9-4998-BA9D-448A6FDA0CB1}"/>
              </a:ext>
            </a:extLst>
          </p:cNvPr>
          <p:cNvSpPr txBox="1"/>
          <p:nvPr/>
        </p:nvSpPr>
        <p:spPr>
          <a:xfrm>
            <a:off x="4032845" y="8439511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９：３０～１８：００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346B6B-47A2-417A-9C9C-B78ED06FB6F3}"/>
              </a:ext>
            </a:extLst>
          </p:cNvPr>
          <p:cNvSpPr txBox="1"/>
          <p:nvPr/>
        </p:nvSpPr>
        <p:spPr>
          <a:xfrm>
            <a:off x="2627309" y="8433830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９：３０～１８：００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7F66BA-5CFC-46ED-BCB1-766E6EADABF8}"/>
              </a:ext>
            </a:extLst>
          </p:cNvPr>
          <p:cNvSpPr txBox="1"/>
          <p:nvPr/>
        </p:nvSpPr>
        <p:spPr>
          <a:xfrm>
            <a:off x="3151315" y="7634135"/>
            <a:ext cx="697627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キリトリ</a:t>
            </a:r>
          </a:p>
        </p:txBody>
      </p:sp>
    </p:spTree>
    <p:extLst>
      <p:ext uri="{BB962C8B-B14F-4D97-AF65-F5344CB8AC3E}">
        <p14:creationId xmlns:p14="http://schemas.microsoft.com/office/powerpoint/2010/main" val="177799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FF0000"/>
            </a:gs>
            <a:gs pos="56000">
              <a:schemeClr val="bg1"/>
            </a:gs>
            <a:gs pos="35057">
              <a:srgbClr val="75D4A0"/>
            </a:gs>
            <a:gs pos="27015">
              <a:srgbClr val="3AC278"/>
            </a:gs>
            <a:gs pos="17000">
              <a:schemeClr val="bg1"/>
            </a:gs>
            <a:gs pos="19000">
              <a:srgbClr val="00B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26">
            <a:extLst>
              <a:ext uri="{FF2B5EF4-FFF2-40B4-BE49-F238E27FC236}">
                <a16:creationId xmlns:a16="http://schemas.microsoft.com/office/drawing/2014/main" id="{E0E33D9A-077A-4D9A-A0CA-6BF0409B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期間限定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6AB87F4A-6397-4F48-8ABA-C7628B44B34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2781" b="-2591"/>
          <a:stretch/>
        </p:blipFill>
        <p:spPr>
          <a:xfrm>
            <a:off x="3579909" y="5166701"/>
            <a:ext cx="1476849" cy="1067593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983F1F-C46A-44D7-A266-49DD633C23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5804" y="6636389"/>
            <a:ext cx="1397068" cy="12264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1CC4A41-141D-4A63-A292-249213600EBB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666" t="7190" b="16423"/>
          <a:stretch/>
        </p:blipFill>
        <p:spPr>
          <a:xfrm>
            <a:off x="5279936" y="2057277"/>
            <a:ext cx="1397069" cy="10001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A5993E-340C-4BB6-9C3B-B632D230F33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1144" y="5169214"/>
            <a:ext cx="1444025" cy="10675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8F4490-8783-422F-BC09-49CFE38D6158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02" y="2082652"/>
            <a:ext cx="1362075" cy="1143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FF78689-AE7B-4ACD-9070-D3B767539FFE}"/>
              </a:ext>
            </a:extLst>
          </p:cNvPr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789"/>
          <a:stretch/>
        </p:blipFill>
        <p:spPr>
          <a:xfrm>
            <a:off x="3555813" y="2039673"/>
            <a:ext cx="1578450" cy="125661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2960F1-9A05-4D35-9F14-93A1DFF55A3A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19275" y="3623590"/>
            <a:ext cx="1609725" cy="11457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063F092-ED07-4E61-8AF5-7E56F442FE42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591" y="6609115"/>
            <a:ext cx="1397068" cy="10691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4A5E9F5-0B33-4CCA-B60B-22C3D5A90815}"/>
              </a:ext>
            </a:extLst>
          </p:cNvPr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8704" y="2060255"/>
            <a:ext cx="1570633" cy="11521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511EDDB-0C82-4DBD-831E-6FF376D4AE7A}"/>
              </a:ext>
            </a:extLst>
          </p:cNvPr>
          <p:cNvPicPr/>
          <p:nvPr/>
        </p:nvPicPr>
        <p:blipFill rotWithShape="1">
          <a:blip r:embed="rId17" cstate="print"/>
          <a:srcRect t="16024"/>
          <a:stretch/>
        </p:blipFill>
        <p:spPr>
          <a:xfrm>
            <a:off x="1854437" y="5174863"/>
            <a:ext cx="1560025" cy="8980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24C9CBA-0F92-4FAE-8981-E111B3BA5009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6502" y="3633305"/>
            <a:ext cx="1399157" cy="1143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BAC18AC-8C52-467E-997C-05718F43852E}"/>
              </a:ext>
            </a:extLst>
          </p:cNvPr>
          <p:cNvPicPr/>
          <p:nvPr/>
        </p:nvPicPr>
        <p:blipFill rotWithShape="1">
          <a:blip r:embed="rId19" cstate="print"/>
          <a:srcRect b="11340"/>
          <a:stretch/>
        </p:blipFill>
        <p:spPr>
          <a:xfrm>
            <a:off x="3596363" y="3640751"/>
            <a:ext cx="1575638" cy="106912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1731C36-8F41-4F01-8011-0811C8D3A6D9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4688" y="5188072"/>
            <a:ext cx="1414738" cy="107222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8E6BCFC-B829-49F7-ACC6-B803D3013F7C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92208" y="6636389"/>
            <a:ext cx="1617532" cy="124620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9DED410-1715-4D17-A75D-D7ECD447E6D3}"/>
              </a:ext>
            </a:extLst>
          </p:cNvPr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527" y="6631273"/>
            <a:ext cx="1457325" cy="1067593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2BEF42F-E4A6-461A-8970-2605476A29DF}"/>
              </a:ext>
            </a:extLst>
          </p:cNvPr>
          <p:cNvSpPr txBox="1"/>
          <p:nvPr/>
        </p:nvSpPr>
        <p:spPr>
          <a:xfrm>
            <a:off x="4546140" y="8431337"/>
            <a:ext cx="1964833" cy="12849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その他の通年商品　</a:t>
            </a:r>
            <a:endParaRPr kumimoji="1" lang="en-US" altLang="ja-JP" sz="1200" b="1" u="sng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kumimoji="1" lang="en-US" altLang="ja-JP" sz="1100" dirty="0"/>
          </a:p>
          <a:p>
            <a:r>
              <a:rPr kumimoji="1" lang="ja-JP" altLang="en-US" sz="1100" dirty="0">
                <a:highlight>
                  <a:srgbClr val="FFCCFF"/>
                </a:highlight>
              </a:rPr>
              <a:t>カスタードプリン２５９円</a:t>
            </a:r>
            <a:endParaRPr kumimoji="1" lang="en-US" altLang="ja-JP" sz="1100" dirty="0">
              <a:highlight>
                <a:srgbClr val="FFCCFF"/>
              </a:highlight>
            </a:endParaRPr>
          </a:p>
          <a:p>
            <a:endParaRPr kumimoji="1" lang="en-US" altLang="ja-JP" sz="1100" dirty="0">
              <a:highlight>
                <a:srgbClr val="FFCCFF"/>
              </a:highlight>
            </a:endParaRPr>
          </a:p>
          <a:p>
            <a:r>
              <a:rPr kumimoji="1" lang="ja-JP" altLang="en-US" sz="1100" dirty="0">
                <a:highlight>
                  <a:srgbClr val="CDE1EB"/>
                </a:highlight>
              </a:rPr>
              <a:t>エクレア　　　　２５９円</a:t>
            </a:r>
            <a:endParaRPr kumimoji="1" lang="en-US" altLang="ja-JP" sz="1100" dirty="0">
              <a:highlight>
                <a:srgbClr val="CDE1EB"/>
              </a:highlight>
            </a:endParaRPr>
          </a:p>
          <a:p>
            <a:endParaRPr kumimoji="1" lang="en-US" altLang="ja-JP" sz="1100" dirty="0"/>
          </a:p>
          <a:p>
            <a:r>
              <a:rPr kumimoji="1" lang="ja-JP" altLang="en-US" sz="1050" dirty="0">
                <a:highlight>
                  <a:srgbClr val="FFCCFF"/>
                </a:highlight>
              </a:rPr>
              <a:t>シュークリーム　２０５円　　</a:t>
            </a:r>
            <a:endParaRPr kumimoji="1" lang="en-US" altLang="ja-JP" sz="1050" dirty="0">
              <a:highlight>
                <a:srgbClr val="FFCCFF"/>
              </a:highlight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B9B640B-7D60-48A1-ACC5-A0EFC13547F0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1423" y="238595"/>
            <a:ext cx="2449378" cy="162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7FB7C72-E234-4B50-AF43-4CC9C6A838A2}"/>
              </a:ext>
            </a:extLst>
          </p:cNvPr>
          <p:cNvSpPr/>
          <p:nvPr/>
        </p:nvSpPr>
        <p:spPr>
          <a:xfrm>
            <a:off x="2243209" y="101442"/>
            <a:ext cx="4301741" cy="20759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パールマリーブのケーキは　いつでも</a:t>
            </a:r>
            <a:endParaRPr kumimoji="1" lang="en-US" altLang="ja-JP" sz="1600" b="1" i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b="1" i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ちょこっとカフェで予約　　　</a:t>
            </a:r>
            <a:r>
              <a:rPr kumimoji="1" lang="ja-JP" alt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☏</a:t>
            </a:r>
            <a:r>
              <a:rPr kumimoji="1" lang="en-US" altLang="ja-JP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0134‐61‐1428</a:t>
            </a:r>
          </a:p>
          <a:p>
            <a:pPr algn="ctr">
              <a:lnSpc>
                <a:spcPct val="150000"/>
              </a:lnSpc>
            </a:pPr>
            <a:endParaRPr lang="ja-JP" alt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505A1DA-D9E4-4A3C-B08F-DED8B62CB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1539" y="8205763"/>
            <a:ext cx="4084589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クリスマスの期間には無いですが</a:t>
            </a:r>
            <a:endParaRPr kumimoji="1"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通常は季節限定ケーキや　お楽しみ</a:t>
            </a:r>
            <a:endParaRPr kumimoji="1"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”店長の気まぐれケーキ“</a:t>
            </a:r>
            <a:endParaRPr kumimoji="1"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な～んていうのがありますよ</a:t>
            </a:r>
            <a:endParaRPr kumimoji="1" lang="en-US" altLang="ja-JP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お問い合わせください。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60CA89D-8C0D-4321-A86C-AE5B2C3B034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45" y="1045375"/>
            <a:ext cx="863283" cy="62832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660331-E8AD-4A82-B085-11595C5AEAFF}"/>
              </a:ext>
            </a:extLst>
          </p:cNvPr>
          <p:cNvSpPr txBox="1"/>
          <p:nvPr/>
        </p:nvSpPr>
        <p:spPr>
          <a:xfrm>
            <a:off x="51692" y="1716469"/>
            <a:ext cx="2582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小樽市錦町１１－３　パールマリーブ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464D41-0509-4B2A-A632-629F2D53A3DD}"/>
              </a:ext>
            </a:extLst>
          </p:cNvPr>
          <p:cNvSpPr txBox="1"/>
          <p:nvPr/>
        </p:nvSpPr>
        <p:spPr>
          <a:xfrm>
            <a:off x="190151" y="3057427"/>
            <a:ext cx="1454244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イチゴショート４３２円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0F27D8-46F0-43D0-959C-7DACCC9B2A50}"/>
              </a:ext>
            </a:extLst>
          </p:cNvPr>
          <p:cNvSpPr txBox="1"/>
          <p:nvPr/>
        </p:nvSpPr>
        <p:spPr>
          <a:xfrm>
            <a:off x="1801206" y="3081187"/>
            <a:ext cx="1569660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チョコモンブラン３９９円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DCC115-3EC7-462F-9D95-6FBBC1F27A7D}"/>
              </a:ext>
            </a:extLst>
          </p:cNvPr>
          <p:cNvSpPr txBox="1"/>
          <p:nvPr/>
        </p:nvSpPr>
        <p:spPr>
          <a:xfrm>
            <a:off x="3527425" y="3087328"/>
            <a:ext cx="1632947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ショコラジャマイカ</a:t>
            </a:r>
            <a:r>
              <a:rPr kumimoji="1" lang="ja-JP" altLang="en-US" sz="800" dirty="0"/>
              <a:t>４１０円</a:t>
            </a:r>
            <a:endParaRPr kumimoji="1" lang="ja-JP" altLang="en-US" sz="9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42CEE71-3161-451C-A9A3-EDEFBAA94136}"/>
              </a:ext>
            </a:extLst>
          </p:cNvPr>
          <p:cNvSpPr txBox="1"/>
          <p:nvPr/>
        </p:nvSpPr>
        <p:spPr>
          <a:xfrm>
            <a:off x="5267700" y="3069539"/>
            <a:ext cx="1409305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ガトーショコラ</a:t>
            </a:r>
            <a:r>
              <a:rPr kumimoji="1" lang="ja-JP" altLang="en-US" sz="800" dirty="0"/>
              <a:t>４１０円</a:t>
            </a:r>
            <a:endParaRPr kumimoji="1" lang="ja-JP" altLang="en-US" sz="9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1393E2-E3FB-4D2F-B059-00E090B7C806}"/>
              </a:ext>
            </a:extLst>
          </p:cNvPr>
          <p:cNvSpPr txBox="1"/>
          <p:nvPr/>
        </p:nvSpPr>
        <p:spPr>
          <a:xfrm>
            <a:off x="129460" y="4666926"/>
            <a:ext cx="1559591" cy="2154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マカダミアハワイアン</a:t>
            </a:r>
            <a:r>
              <a:rPr kumimoji="1" lang="ja-JP" altLang="en-US" sz="800" dirty="0"/>
              <a:t>３９９円</a:t>
            </a:r>
            <a:endParaRPr kumimoji="1" lang="ja-JP" altLang="en-US" sz="9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97412F-4BE3-4332-82C8-5AA8D679DB30}"/>
              </a:ext>
            </a:extLst>
          </p:cNvPr>
          <p:cNvSpPr txBox="1"/>
          <p:nvPr/>
        </p:nvSpPr>
        <p:spPr>
          <a:xfrm>
            <a:off x="1801206" y="4612005"/>
            <a:ext cx="1627794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チーズケ</a:t>
            </a:r>
            <a:r>
              <a:rPr kumimoji="1" lang="ja-JP" altLang="en-US" sz="1100" dirty="0"/>
              <a:t>ーキ</a:t>
            </a:r>
            <a:r>
              <a:rPr kumimoji="1" lang="ja-JP" altLang="en-US" sz="1100" dirty="0">
                <a:latin typeface="+mn-ea"/>
              </a:rPr>
              <a:t>３９９円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6819DE-BFAA-45FD-9631-E5AFB46B6335}"/>
              </a:ext>
            </a:extLst>
          </p:cNvPr>
          <p:cNvSpPr txBox="1"/>
          <p:nvPr/>
        </p:nvSpPr>
        <p:spPr>
          <a:xfrm>
            <a:off x="3600780" y="4607460"/>
            <a:ext cx="1559592" cy="2539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バナナチョコ４１０円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A9054EA-F038-4EAD-B196-BE640CE4A495}"/>
              </a:ext>
            </a:extLst>
          </p:cNvPr>
          <p:cNvSpPr txBox="1"/>
          <p:nvPr/>
        </p:nvSpPr>
        <p:spPr>
          <a:xfrm>
            <a:off x="210085" y="6028094"/>
            <a:ext cx="1444025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スフレショコラ</a:t>
            </a:r>
            <a:r>
              <a:rPr kumimoji="1" lang="ja-JP" altLang="en-US" sz="800" dirty="0"/>
              <a:t>４１０円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B395225-24B2-4472-888A-AB3783DFFE3E}"/>
              </a:ext>
            </a:extLst>
          </p:cNvPr>
          <p:cNvSpPr txBox="1"/>
          <p:nvPr/>
        </p:nvSpPr>
        <p:spPr>
          <a:xfrm>
            <a:off x="1849312" y="6022399"/>
            <a:ext cx="1560025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</a:t>
            </a:r>
            <a:r>
              <a:rPr kumimoji="1" lang="ja-JP" altLang="en-US" sz="1100" dirty="0"/>
              <a:t>パフェ　</a:t>
            </a:r>
            <a:r>
              <a:rPr kumimoji="1" lang="ja-JP" altLang="en-US" sz="1100" dirty="0">
                <a:latin typeface="+mj-ea"/>
                <a:ea typeface="+mj-ea"/>
              </a:rPr>
              <a:t>３８８</a:t>
            </a:r>
            <a:r>
              <a:rPr kumimoji="1" lang="ja-JP" altLang="en-US" sz="1100" dirty="0"/>
              <a:t>円</a:t>
            </a:r>
            <a:endParaRPr kumimoji="1" lang="ja-JP" altLang="en-US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5E5F96A-C6A4-4338-B413-07ED3677E55F}"/>
              </a:ext>
            </a:extLst>
          </p:cNvPr>
          <p:cNvSpPr txBox="1"/>
          <p:nvPr/>
        </p:nvSpPr>
        <p:spPr>
          <a:xfrm>
            <a:off x="3579909" y="6010146"/>
            <a:ext cx="1507011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レアチーズ３８８円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8D021A8-7179-4B1F-8B48-1A54A76144FE}"/>
              </a:ext>
            </a:extLst>
          </p:cNvPr>
          <p:cNvSpPr txBox="1"/>
          <p:nvPr/>
        </p:nvSpPr>
        <p:spPr>
          <a:xfrm>
            <a:off x="5261143" y="6012068"/>
            <a:ext cx="1444025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マロンタルト４２１円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D68A348-F224-48BB-BACC-2F8939E4F83F}"/>
              </a:ext>
            </a:extLst>
          </p:cNvPr>
          <p:cNvSpPr txBox="1"/>
          <p:nvPr/>
        </p:nvSpPr>
        <p:spPr>
          <a:xfrm>
            <a:off x="197412" y="7623247"/>
            <a:ext cx="143201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和栗モンブラン４３２円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BC4A60-5D36-410F-8267-1D275E559FFF}"/>
              </a:ext>
            </a:extLst>
          </p:cNvPr>
          <p:cNvSpPr txBox="1"/>
          <p:nvPr/>
        </p:nvSpPr>
        <p:spPr>
          <a:xfrm>
            <a:off x="1907527" y="7603053"/>
            <a:ext cx="147868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ローヤルプリン</a:t>
            </a:r>
            <a:r>
              <a:rPr kumimoji="1" lang="ja-JP" altLang="en-US" sz="900" dirty="0"/>
              <a:t>３８８円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41075E0-9222-458E-BB56-AAE96B1F6F45}"/>
              </a:ext>
            </a:extLst>
          </p:cNvPr>
          <p:cNvSpPr txBox="1"/>
          <p:nvPr/>
        </p:nvSpPr>
        <p:spPr>
          <a:xfrm>
            <a:off x="3567163" y="7600164"/>
            <a:ext cx="125968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苺タルト５４０円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DC6CF58-7A8A-4AC3-9FA5-227AD97A7EB5}"/>
              </a:ext>
            </a:extLst>
          </p:cNvPr>
          <p:cNvSpPr txBox="1"/>
          <p:nvPr/>
        </p:nvSpPr>
        <p:spPr>
          <a:xfrm>
            <a:off x="4570666" y="8096636"/>
            <a:ext cx="178181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ロールケーキ１４０４円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C8FF04C-4BBB-496D-A16A-299DA036DDEA}"/>
              </a:ext>
            </a:extLst>
          </p:cNvPr>
          <p:cNvSpPr txBox="1"/>
          <p:nvPr/>
        </p:nvSpPr>
        <p:spPr>
          <a:xfrm>
            <a:off x="4805491" y="7816695"/>
            <a:ext cx="1918382" cy="261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パウンドケーキ１６２０円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7240705-DE5D-47B6-A7BB-0ADA5DEEDF09}"/>
              </a:ext>
            </a:extLst>
          </p:cNvPr>
          <p:cNvSpPr txBox="1"/>
          <p:nvPr/>
        </p:nvSpPr>
        <p:spPr>
          <a:xfrm>
            <a:off x="2918547" y="156684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小樽市桜</a:t>
            </a:r>
            <a:r>
              <a:rPr kumimoji="1"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丁目１０－４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65BF56F0-47F7-4023-AAF9-C58C50DB0CA8}"/>
              </a:ext>
            </a:extLst>
          </p:cNvPr>
          <p:cNvPicPr/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0" r="30719" b="52007"/>
          <a:stretch/>
        </p:blipFill>
        <p:spPr bwMode="auto">
          <a:xfrm>
            <a:off x="5316223" y="3640347"/>
            <a:ext cx="1384744" cy="104630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CC67DB9-F276-4D71-81A1-A69E174D5F16}"/>
              </a:ext>
            </a:extLst>
          </p:cNvPr>
          <p:cNvSpPr txBox="1"/>
          <p:nvPr/>
        </p:nvSpPr>
        <p:spPr>
          <a:xfrm>
            <a:off x="5290596" y="4659473"/>
            <a:ext cx="1415772" cy="2154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800" dirty="0"/>
              <a:t>ティラミスベリー４２１円</a:t>
            </a:r>
          </a:p>
        </p:txBody>
      </p:sp>
    </p:spTree>
    <p:extLst>
      <p:ext uri="{BB962C8B-B14F-4D97-AF65-F5344CB8AC3E}">
        <p14:creationId xmlns:p14="http://schemas.microsoft.com/office/powerpoint/2010/main" val="306536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2010</TotalTime>
  <Words>301</Words>
  <Application>Microsoft Office PowerPoint</Application>
  <PresentationFormat>A4 210 x 297 mm</PresentationFormat>
  <Paragraphs>89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UDP明朝 Medium</vt:lpstr>
      <vt:lpstr>ＭＳ Ｐゴシック</vt:lpstr>
      <vt:lpstr>ＭＳ Ｐ明朝</vt:lpstr>
      <vt:lpstr>游ゴシック</vt:lpstr>
      <vt:lpstr>游ゴシック Light</vt:lpstr>
      <vt:lpstr>Arial</vt:lpstr>
      <vt:lpstr>Calibri</vt:lpstr>
      <vt:lpstr>Calibri Light</vt:lpstr>
      <vt:lpstr>Cambria</vt:lpstr>
      <vt:lpstr>Office テーマ</vt:lpstr>
      <vt:lpstr>PowerPoint プレゼンテーション</vt:lpstr>
      <vt:lpstr>期間限定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chocotto.cafe@outlook.com</dc:creator>
  <cp:lastModifiedBy>chocotto.cafe@outlook.com</cp:lastModifiedBy>
  <cp:revision>58</cp:revision>
  <cp:lastPrinted>2021-11-09T06:55:42Z</cp:lastPrinted>
  <dcterms:created xsi:type="dcterms:W3CDTF">2020-11-06T12:24:18Z</dcterms:created>
  <dcterms:modified xsi:type="dcterms:W3CDTF">2021-11-10T13:22:13Z</dcterms:modified>
</cp:coreProperties>
</file>